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1" r:id="rId9"/>
    <p:sldId id="266" r:id="rId10"/>
    <p:sldId id="267" r:id="rId11"/>
    <p:sldId id="269" r:id="rId12"/>
    <p:sldId id="270" r:id="rId13"/>
    <p:sldId id="268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B7FFF-84E0-4382-B0EF-0168D022125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87030-A929-4FB6-8110-3F7F5E5A5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Asmd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2BAEE-B5C6-4320-B446-F0710A59F2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2BAEE-B5C6-4320-B446-F0710A59F2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2BAEE-B5C6-4320-B446-F0710A59F2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1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jpeg"/><Relationship Id="rId4" Type="http://schemas.openxmlformats.org/officeDocument/2006/relationships/package" Target="../embeddings/Microsoft_Office_Word_Document3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CH – 12 </a:t>
            </a:r>
            <a:br>
              <a:rPr lang="en-US" sz="2800" dirty="0" smtClean="0">
                <a:solidFill>
                  <a:srgbClr val="7030A0"/>
                </a:solidFill>
              </a:rPr>
            </a:br>
            <a:r>
              <a:rPr lang="en-US" sz="2800" dirty="0" smtClean="0">
                <a:solidFill>
                  <a:srgbClr val="7030A0"/>
                </a:solidFill>
              </a:rPr>
              <a:t>THREE DIMENSIONAL GEOMETRY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19200"/>
            <a:ext cx="7543800" cy="4419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CONTENT:</a:t>
            </a: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Straight Line in space and Equation</a:t>
            </a: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Angle Between Two lines</a:t>
            </a: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Shortest Distance between skew Lines </a:t>
            </a: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Co-planarity of Two Lines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57200" y="457200"/>
          <a:ext cx="8342313" cy="8542338"/>
        </p:xfrm>
        <a:graphic>
          <a:graphicData uri="http://schemas.openxmlformats.org/presentationml/2006/ole">
            <p:oleObj spid="_x0000_s8194" name="Document" r:id="rId3" imgW="8310752" imgH="8509983" progId="Word.Document.12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D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4876800"/>
          </a:xfrm>
        </p:spPr>
      </p:pic>
      <p:pic>
        <p:nvPicPr>
          <p:cNvPr id="6" name="Picture 5" descr="SD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6801"/>
            <a:ext cx="914400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o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3200400"/>
          </a:xfrm>
        </p:spPr>
      </p:pic>
      <p:pic>
        <p:nvPicPr>
          <p:cNvPr id="7" name="Picture 6" descr="cop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00400"/>
            <a:ext cx="91440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IMPORTANT NOTE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799" y="762000"/>
            <a:ext cx="4063105" cy="3276600"/>
          </a:xfrm>
        </p:spPr>
      </p:pic>
      <p:pic>
        <p:nvPicPr>
          <p:cNvPr id="5" name="Picture 4" descr="A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762000"/>
            <a:ext cx="4191000" cy="762000"/>
          </a:xfrm>
          <a:prstGeom prst="rect">
            <a:avLst/>
          </a:prstGeom>
        </p:spPr>
      </p:pic>
      <p:pic>
        <p:nvPicPr>
          <p:cNvPr id="6" name="Picture 5" descr="AA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1600200"/>
            <a:ext cx="4191000" cy="2438400"/>
          </a:xfrm>
          <a:prstGeom prst="rect">
            <a:avLst/>
          </a:prstGeom>
        </p:spPr>
      </p:pic>
      <p:pic>
        <p:nvPicPr>
          <p:cNvPr id="7" name="Picture 6" descr="A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4114800"/>
            <a:ext cx="3962400" cy="198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5600" y="5486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Lines are not  co-planer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Picture 8" descr="a1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800" y="4114800"/>
            <a:ext cx="4191000" cy="1219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0" y="4038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Shortest distance b/w two skew lines </a:t>
            </a:r>
            <a:endParaRPr lang="en-US" dirty="0"/>
          </a:p>
        </p:txBody>
      </p:sp>
      <p:pic>
        <p:nvPicPr>
          <p:cNvPr id="12" name="Picture 11" descr="a2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800" y="4419600"/>
            <a:ext cx="2438400" cy="914528"/>
          </a:xfrm>
          <a:prstGeom prst="rect">
            <a:avLst/>
          </a:prstGeom>
        </p:spPr>
      </p:pic>
      <p:pic>
        <p:nvPicPr>
          <p:cNvPr id="14" name="Picture 13" descr="b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0" y="5410200"/>
            <a:ext cx="4114800" cy="695422"/>
          </a:xfrm>
          <a:prstGeom prst="rect">
            <a:avLst/>
          </a:prstGeom>
        </p:spPr>
      </p:pic>
      <p:pic>
        <p:nvPicPr>
          <p:cNvPr id="15" name="Picture 14" descr="pp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8000" y="5486400"/>
            <a:ext cx="1667108" cy="6668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72000" y="548640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Distance between parallel lines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5000"/>
              </a:lnSpc>
            </a:pPr>
            <a:r>
              <a:rPr lang="en-US" dirty="0"/>
              <a:t>Although a line in space is determined by a point and a direction, a plane in space is more difficult to describe.</a:t>
            </a:r>
          </a:p>
          <a:p>
            <a:pPr>
              <a:lnSpc>
                <a:spcPct val="125000"/>
              </a:lnSpc>
            </a:pPr>
            <a:endParaRPr lang="en-US" dirty="0"/>
          </a:p>
          <a:p>
            <a:pPr>
              <a:lnSpc>
                <a:spcPct val="125000"/>
              </a:lnSpc>
            </a:pPr>
            <a:r>
              <a:rPr lang="en-US" dirty="0"/>
              <a:t>A single vector parallel to a plane is not enough to convey the “direction” of the plane, but a vector perpendicular to the plane does completely specify its direction.</a:t>
            </a:r>
          </a:p>
          <a:p>
            <a:pPr>
              <a:lnSpc>
                <a:spcPct val="125000"/>
              </a:lnSpc>
            </a:pPr>
            <a:endParaRPr lang="en-US" dirty="0"/>
          </a:p>
          <a:p>
            <a:pPr>
              <a:lnSpc>
                <a:spcPct val="125000"/>
              </a:lnSpc>
            </a:pPr>
            <a:r>
              <a:rPr lang="en-US" dirty="0"/>
              <a:t>Thus a plane in space is determined by a point </a:t>
            </a:r>
            <a:r>
              <a:rPr lang="en-US" i="1" dirty="0"/>
              <a:t>P</a:t>
            </a:r>
            <a:r>
              <a:rPr lang="en-US" baseline="-25000" dirty="0"/>
              <a:t>0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baseline="-25000" dirty="0"/>
              <a:t>0</a:t>
            </a:r>
            <a:r>
              <a:rPr lang="en-US" dirty="0"/>
              <a:t>) in the plane and a vector </a:t>
            </a:r>
            <a:r>
              <a:rPr lang="en-US" b="1" dirty="0"/>
              <a:t>n</a:t>
            </a:r>
            <a:r>
              <a:rPr lang="en-US" dirty="0"/>
              <a:t> that is orthogonal to the plane.</a:t>
            </a:r>
            <a:br>
              <a:rPr lang="en-US" dirty="0"/>
            </a:br>
            <a:r>
              <a:rPr lang="en-US" dirty="0"/>
              <a:t>This orthogonal vector </a:t>
            </a:r>
            <a:r>
              <a:rPr lang="en-US" b="1" dirty="0"/>
              <a:t>n</a:t>
            </a:r>
            <a:r>
              <a:rPr lang="en-US" dirty="0"/>
              <a:t> is called a </a:t>
            </a:r>
            <a:r>
              <a:rPr lang="en-US" b="1" dirty="0"/>
              <a:t>normal vector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724400"/>
          </a:xfrm>
        </p:spPr>
      </p:pic>
      <p:sp>
        <p:nvSpPr>
          <p:cNvPr id="5" name="TextBox 4"/>
          <p:cNvSpPr txBox="1"/>
          <p:nvPr/>
        </p:nvSpPr>
        <p:spPr>
          <a:xfrm>
            <a:off x="1295400" y="51816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THANK YOU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Autofit/>
          </a:bodyPr>
          <a:lstStyle/>
          <a:p>
            <a:r>
              <a:rPr lang="en-US" sz="3400" b="1" u="sng" dirty="0" smtClean="0">
                <a:solidFill>
                  <a:schemeClr val="accent2">
                    <a:lumMod val="50000"/>
                  </a:schemeClr>
                </a:solidFill>
              </a:rPr>
              <a:t>Direction Cosines and Direction Ratios</a:t>
            </a:r>
            <a:endParaRPr lang="en-US" sz="34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471990" cy="491174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b="1" dirty="0" err="1" smtClean="0"/>
              <a:t>i</a:t>
            </a:r>
            <a:r>
              <a:rPr lang="en-US" b="1" dirty="0" smtClean="0"/>
              <a:t>) </a:t>
            </a:r>
            <a:r>
              <a:rPr lang="en-US" b="1" u="sng" dirty="0" smtClean="0"/>
              <a:t>Direction Angles</a:t>
            </a:r>
            <a:r>
              <a:rPr lang="en-US" b="1" dirty="0" smtClean="0"/>
              <a:t>: </a:t>
            </a:r>
            <a:r>
              <a:rPr lang="en-US" dirty="0" smtClean="0"/>
              <a:t>As we have studied in two dimensional geometry each line is having slope in terms of tangent of the angle made by the line with positive direction of X axis. Similarly in three dimensional geometry if a directed line is passing through origin makes angles </a:t>
            </a:r>
            <a:r>
              <a:rPr lang="en-US" dirty="0" smtClean="0">
                <a:sym typeface="Symbol"/>
              </a:rPr>
              <a:t>,  and  with positive directions of X, Y and Z axes respectively then the angles are known as </a:t>
            </a:r>
            <a:r>
              <a:rPr lang="en-US" b="1" u="sng" dirty="0" smtClean="0">
                <a:sym typeface="Symbol"/>
              </a:rPr>
              <a:t>direction angles</a:t>
            </a:r>
            <a:r>
              <a:rPr lang="en-US" dirty="0" smtClean="0">
                <a:sym typeface="Symbol"/>
              </a:rPr>
              <a:t>. (angels are shown in adjacent figure)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6" name="Content Placeholder 5" descr="da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86350" y="1285860"/>
            <a:ext cx="3557616" cy="457203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+mn-lt"/>
              </a:rPr>
              <a:t>ii) The cosine of these directed angles, </a:t>
            </a:r>
            <a:r>
              <a:rPr lang="en-US" sz="2400" dirty="0" err="1" smtClean="0">
                <a:latin typeface="+mn-lt"/>
              </a:rPr>
              <a:t>cos</a:t>
            </a:r>
            <a:r>
              <a:rPr lang="en-US" sz="2400" dirty="0" smtClean="0">
                <a:latin typeface="+mn-lt"/>
                <a:sym typeface="Symbol"/>
              </a:rPr>
              <a:t>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cos</a:t>
            </a:r>
            <a:r>
              <a:rPr lang="en-US" sz="2400" dirty="0" smtClean="0">
                <a:latin typeface="+mn-lt"/>
                <a:sym typeface="Symbol"/>
              </a:rPr>
              <a:t></a:t>
            </a:r>
            <a:r>
              <a:rPr lang="en-US" sz="2400" dirty="0" smtClean="0">
                <a:latin typeface="+mn-lt"/>
              </a:rPr>
              <a:t>, and </a:t>
            </a:r>
            <a:r>
              <a:rPr lang="en-US" sz="2400" dirty="0" err="1" smtClean="0">
                <a:latin typeface="+mn-lt"/>
              </a:rPr>
              <a:t>cos</a:t>
            </a:r>
            <a:r>
              <a:rPr lang="en-US" sz="2400" dirty="0" smtClean="0">
                <a:latin typeface="+mn-lt"/>
                <a:sym typeface="Symbol"/>
              </a:rPr>
              <a:t></a:t>
            </a:r>
            <a:r>
              <a:rPr lang="en-US" sz="2400" dirty="0" smtClean="0">
                <a:latin typeface="+mn-lt"/>
              </a:rPr>
              <a:t> are termed as </a:t>
            </a:r>
            <a:r>
              <a:rPr lang="en-US" sz="2400" b="1" u="sng" dirty="0" smtClean="0">
                <a:latin typeface="+mn-lt"/>
              </a:rPr>
              <a:t>direction cosines </a:t>
            </a:r>
            <a:r>
              <a:rPr lang="en-US" sz="2400" dirty="0" smtClean="0">
                <a:latin typeface="+mn-lt"/>
              </a:rPr>
              <a:t>of the line with general notation </a:t>
            </a:r>
            <a:r>
              <a:rPr lang="en-US" sz="2400" i="1" dirty="0" smtClean="0">
                <a:latin typeface="+mn-lt"/>
              </a:rPr>
              <a:t>l, m</a:t>
            </a:r>
            <a:r>
              <a:rPr lang="en-US" sz="2400" dirty="0" smtClean="0">
                <a:latin typeface="+mn-lt"/>
              </a:rPr>
              <a:t> and </a:t>
            </a:r>
            <a:r>
              <a:rPr lang="en-US" sz="2400" i="1" dirty="0" smtClean="0">
                <a:latin typeface="+mn-lt"/>
              </a:rPr>
              <a:t>n</a:t>
            </a:r>
            <a:r>
              <a:rPr lang="en-US" sz="2400" dirty="0" smtClean="0">
                <a:latin typeface="+mn-lt"/>
              </a:rPr>
              <a:t> respectively. These can be obtained using above figure as follows-</a:t>
            </a:r>
            <a:endParaRPr lang="en-US" sz="24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2600" b="1" dirty="0" smtClean="0"/>
          </a:p>
          <a:p>
            <a:pPr>
              <a:buNone/>
            </a:pPr>
            <a:endParaRPr lang="en-US" sz="2600" b="1" dirty="0" smtClean="0"/>
          </a:p>
          <a:p>
            <a:pPr algn="just">
              <a:buNone/>
            </a:pPr>
            <a:endParaRPr lang="en-US" sz="2600" b="1" dirty="0" smtClean="0"/>
          </a:p>
          <a:p>
            <a:pPr algn="just">
              <a:buNone/>
            </a:pPr>
            <a:r>
              <a:rPr lang="en-US" sz="2600" b="1" dirty="0" smtClean="0"/>
              <a:t>Note-1:</a:t>
            </a:r>
            <a:r>
              <a:rPr lang="en-US" sz="2600" dirty="0" smtClean="0"/>
              <a:t> If the direction of the line is reversed then direction </a:t>
            </a:r>
          </a:p>
          <a:p>
            <a:pPr algn="just">
              <a:buNone/>
            </a:pPr>
            <a:r>
              <a:rPr lang="en-US" sz="2600" dirty="0" smtClean="0"/>
              <a:t>angles will be replaced by </a:t>
            </a:r>
            <a:r>
              <a:rPr lang="en-US" sz="2600" dirty="0" smtClean="0">
                <a:sym typeface="Symbol"/>
              </a:rPr>
              <a:t> - ,  -  and  -  i.e. the signs of  </a:t>
            </a:r>
          </a:p>
          <a:p>
            <a:pPr algn="just">
              <a:buNone/>
            </a:pPr>
            <a:r>
              <a:rPr lang="en-US" sz="2600" dirty="0" smtClean="0">
                <a:sym typeface="Symbol"/>
              </a:rPr>
              <a:t>direction</a:t>
            </a:r>
            <a:r>
              <a:rPr lang="en-US" sz="2600" dirty="0" smtClean="0"/>
              <a:t> cosines are reversed.</a:t>
            </a:r>
            <a:endParaRPr lang="en-US" sz="26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28596" y="1571613"/>
          <a:ext cx="8358217" cy="3714776"/>
        </p:xfrm>
        <a:graphic>
          <a:graphicData uri="http://schemas.openxmlformats.org/presentationml/2006/ole">
            <p:oleObj spid="_x0000_s1026" name="Equation" r:id="rId4" imgW="5041800" imgH="18414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500198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+mn-lt"/>
                <a:sym typeface="Symbol"/>
              </a:rPr>
              <a:t/>
            </a:r>
            <a:br>
              <a:rPr lang="en-US" sz="2400" b="1" dirty="0" smtClean="0">
                <a:latin typeface="+mn-lt"/>
                <a:sym typeface="Symbol"/>
              </a:rPr>
            </a:br>
            <a:r>
              <a:rPr lang="en-US" sz="2400" b="1" dirty="0" smtClean="0">
                <a:latin typeface="+mn-lt"/>
                <a:sym typeface="Symbol"/>
              </a:rPr>
              <a:t/>
            </a:r>
            <a:br>
              <a:rPr lang="en-US" sz="2400" b="1" dirty="0" smtClean="0">
                <a:latin typeface="+mn-lt"/>
                <a:sym typeface="Symbol"/>
              </a:rPr>
            </a:br>
            <a:r>
              <a:rPr lang="en-US" sz="2400" b="1" dirty="0" smtClean="0">
                <a:latin typeface="+mn-lt"/>
                <a:sym typeface="Symbol"/>
              </a:rPr>
              <a:t>Note-4: </a:t>
            </a:r>
            <a:r>
              <a:rPr lang="en-US" sz="2400" dirty="0" smtClean="0">
                <a:latin typeface="+mn-lt"/>
                <a:sym typeface="Symbol"/>
              </a:rPr>
              <a:t>The </a:t>
            </a:r>
            <a:r>
              <a:rPr lang="en-US" sz="2400" dirty="0" err="1" smtClean="0">
                <a:latin typeface="+mn-lt"/>
                <a:sym typeface="Symbol"/>
              </a:rPr>
              <a:t>dr’s</a:t>
            </a:r>
            <a:r>
              <a:rPr lang="en-US" sz="2400" dirty="0" smtClean="0">
                <a:latin typeface="+mn-lt"/>
                <a:sym typeface="Symbol"/>
              </a:rPr>
              <a:t> of a line segment with end points at P(x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, y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, z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) and Q(x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, y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, z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) are x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 – x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, y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 – y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, z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 – z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 or x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 – x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, y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 – y</a:t>
            </a:r>
            <a:r>
              <a:rPr lang="en-US" sz="2400" baseline="-25000" dirty="0" smtClean="0">
                <a:latin typeface="+mn-lt"/>
                <a:sym typeface="Symbol"/>
              </a:rPr>
              <a:t>2</a:t>
            </a:r>
            <a:r>
              <a:rPr lang="en-US" sz="2400" dirty="0" smtClean="0">
                <a:latin typeface="+mn-lt"/>
                <a:sym typeface="Symbol"/>
              </a:rPr>
              <a:t>, z</a:t>
            </a:r>
            <a:r>
              <a:rPr lang="en-US" sz="2400" baseline="-25000" dirty="0" smtClean="0">
                <a:latin typeface="+mn-lt"/>
                <a:sym typeface="Symbol"/>
              </a:rPr>
              <a:t>1</a:t>
            </a:r>
            <a:r>
              <a:rPr lang="en-US" sz="2400" dirty="0" smtClean="0">
                <a:latin typeface="+mn-lt"/>
                <a:sym typeface="Symbol"/>
              </a:rPr>
              <a:t> – z</a:t>
            </a:r>
            <a:r>
              <a:rPr lang="en-US" sz="2400" baseline="-25000" dirty="0" smtClean="0">
                <a:latin typeface="+mn-lt"/>
                <a:sym typeface="Symbol"/>
              </a:rPr>
              <a:t>2 </a:t>
            </a:r>
            <a:r>
              <a:rPr lang="en-US" sz="2400" dirty="0" smtClean="0">
                <a:latin typeface="+mn-lt"/>
                <a:sym typeface="Symbol"/>
              </a:rPr>
              <a:t>after getting </a:t>
            </a:r>
            <a:r>
              <a:rPr lang="en-US" sz="2400" dirty="0" err="1" smtClean="0">
                <a:latin typeface="+mn-lt"/>
                <a:sym typeface="Symbol"/>
              </a:rPr>
              <a:t>dr’s</a:t>
            </a:r>
            <a:r>
              <a:rPr lang="en-US" sz="2400" dirty="0" smtClean="0">
                <a:latin typeface="+mn-lt"/>
                <a:sym typeface="Symbol"/>
              </a:rPr>
              <a:t> of line segment as a, b, c we can find dc’s l, m, n.</a:t>
            </a:r>
            <a:br>
              <a:rPr lang="en-US" sz="2400" dirty="0" smtClean="0">
                <a:latin typeface="+mn-lt"/>
                <a:sym typeface="Symbol"/>
              </a:rPr>
            </a:br>
            <a:r>
              <a:rPr lang="en-US" sz="2400" baseline="-25000" dirty="0" smtClean="0">
                <a:latin typeface="+mn-lt"/>
                <a:sym typeface="Symbol"/>
              </a:rPr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aseline="-25000" dirty="0" smtClean="0">
                <a:latin typeface="+mn-lt"/>
                <a:sym typeface="Symbol"/>
              </a:rPr>
              <a:t> </a:t>
            </a:r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Example-1:</a:t>
            </a:r>
            <a:r>
              <a:rPr lang="en-US" sz="2400" dirty="0" smtClean="0">
                <a:solidFill>
                  <a:srgbClr val="C00000"/>
                </a:solidFill>
              </a:rPr>
              <a:t> If a line make 90</a:t>
            </a:r>
            <a:r>
              <a:rPr lang="en-US" sz="2400" baseline="30000" dirty="0" smtClean="0">
                <a:solidFill>
                  <a:srgbClr val="C00000"/>
                </a:solidFill>
              </a:rPr>
              <a:t>o</a:t>
            </a:r>
            <a:r>
              <a:rPr lang="en-US" sz="2400" dirty="0" smtClean="0">
                <a:solidFill>
                  <a:srgbClr val="C00000"/>
                </a:solidFill>
              </a:rPr>
              <a:t>,135 </a:t>
            </a:r>
            <a:r>
              <a:rPr lang="en-US" sz="2400" baseline="30000" dirty="0" smtClean="0">
                <a:solidFill>
                  <a:srgbClr val="C00000"/>
                </a:solidFill>
              </a:rPr>
              <a:t>o</a:t>
            </a:r>
            <a:r>
              <a:rPr lang="en-US" sz="2400" dirty="0" smtClean="0">
                <a:solidFill>
                  <a:srgbClr val="C00000"/>
                </a:solidFill>
              </a:rPr>
              <a:t>,45 </a:t>
            </a:r>
            <a:r>
              <a:rPr lang="en-US" sz="2400" baseline="30000" dirty="0" smtClean="0">
                <a:solidFill>
                  <a:srgbClr val="C00000"/>
                </a:solidFill>
              </a:rPr>
              <a:t>o</a:t>
            </a:r>
            <a:r>
              <a:rPr lang="en-US" sz="2400" dirty="0" smtClean="0">
                <a:solidFill>
                  <a:srgbClr val="C00000"/>
                </a:solidFill>
              </a:rPr>
              <a:t> with the x, y ,and z axes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respectively find it direction cosines. </a:t>
            </a:r>
          </a:p>
          <a:p>
            <a:pPr algn="just">
              <a:buNone/>
            </a:pPr>
            <a:r>
              <a:rPr lang="en-US" sz="2400" b="1" dirty="0" smtClean="0"/>
              <a:t>Solution: </a:t>
            </a:r>
            <a:r>
              <a:rPr lang="en-US" sz="2400" dirty="0" smtClean="0"/>
              <a:t>The dc’s can be obtained as 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ym typeface="Symbol"/>
              </a:rPr>
              <a:t></a:t>
            </a:r>
            <a:r>
              <a:rPr lang="en-US" sz="2400" i="1" dirty="0" smtClean="0"/>
              <a:t>l</a:t>
            </a:r>
            <a:r>
              <a:rPr lang="en-US" sz="2400" dirty="0" smtClean="0"/>
              <a:t> = cos90</a:t>
            </a:r>
            <a:r>
              <a:rPr lang="en-US" sz="2400" dirty="0" smtClean="0">
                <a:sym typeface="Symbol"/>
              </a:rPr>
              <a:t>=0,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cos135=       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= cos45=</a:t>
            </a:r>
            <a:endParaRPr lang="en-GB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Example-2: </a:t>
            </a:r>
            <a:r>
              <a:rPr lang="en-US" sz="2400" dirty="0" smtClean="0">
                <a:solidFill>
                  <a:srgbClr val="C00000"/>
                </a:solidFill>
              </a:rPr>
              <a:t>If </a:t>
            </a:r>
            <a:r>
              <a:rPr lang="en-US" sz="2400" dirty="0" err="1" smtClean="0">
                <a:solidFill>
                  <a:srgbClr val="C00000"/>
                </a:solidFill>
              </a:rPr>
              <a:t>dr’s</a:t>
            </a:r>
            <a:r>
              <a:rPr lang="en-US" sz="2400" dirty="0" smtClean="0">
                <a:solidFill>
                  <a:srgbClr val="C00000"/>
                </a:solidFill>
              </a:rPr>
              <a:t> of a line are 6, 2, 3 then find its dc’s.</a:t>
            </a:r>
          </a:p>
          <a:p>
            <a:pPr algn="just">
              <a:buNone/>
            </a:pPr>
            <a:r>
              <a:rPr lang="en-US" sz="2400" b="1" dirty="0" smtClean="0"/>
              <a:t>Solution: </a:t>
            </a:r>
            <a:r>
              <a:rPr lang="en-US" sz="2400" dirty="0" smtClean="0"/>
              <a:t>a = 6, b = 2, c = 3 then</a:t>
            </a:r>
          </a:p>
          <a:p>
            <a:pPr algn="just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3438" y="2928934"/>
          <a:ext cx="500066" cy="571504"/>
        </p:xfrm>
        <a:graphic>
          <a:graphicData uri="http://schemas.openxmlformats.org/presentationml/2006/ole">
            <p:oleObj spid="_x0000_s3074" name="Equation" r:id="rId3" imgW="36828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16" y="2857496"/>
          <a:ext cx="357190" cy="571504"/>
        </p:xfrm>
        <a:graphic>
          <a:graphicData uri="http://schemas.openxmlformats.org/presentationml/2006/ole">
            <p:oleObj spid="_x0000_s3075" name="Equation" r:id="rId4" imgW="26640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00166" y="4500570"/>
          <a:ext cx="5540375" cy="1547813"/>
        </p:xfrm>
        <a:graphic>
          <a:graphicData uri="http://schemas.openxmlformats.org/presentationml/2006/ole">
            <p:oleObj spid="_x0000_s3076" name="Equation" r:id="rId5" imgW="3555720" imgH="83808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572560" cy="6286544"/>
          </a:xfrm>
        </p:spPr>
        <p:txBody>
          <a:bodyPr>
            <a:noAutofit/>
          </a:bodyPr>
          <a:lstStyle/>
          <a:p>
            <a:pPr algn="l"/>
            <a:r>
              <a:rPr lang="en-US" sz="2200" b="1" dirty="0" smtClean="0">
                <a:latin typeface="+mn-lt"/>
              </a:rPr>
              <a:t/>
            </a:r>
            <a:br>
              <a:rPr lang="en-US" sz="2200" b="1" dirty="0" smtClean="0">
                <a:latin typeface="+mn-lt"/>
              </a:rPr>
            </a:b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Example-3: </a:t>
            </a:r>
            <a:r>
              <a:rPr lang="en-US" sz="2200" dirty="0" smtClean="0">
                <a:solidFill>
                  <a:srgbClr val="C00000"/>
                </a:solidFill>
                <a:latin typeface="+mn-lt"/>
              </a:rPr>
              <a:t>Find the direction cosines of the line joining of the points (7, -5, 9) &amp; (5, -3, 8).</a:t>
            </a:r>
            <a:r>
              <a:rPr lang="en-US" sz="2200" dirty="0" smtClean="0">
                <a:latin typeface="+mn-lt"/>
              </a:rPr>
              <a:t/>
            </a:r>
            <a:br>
              <a:rPr lang="en-US" sz="2200" dirty="0" smtClean="0">
                <a:latin typeface="+mn-lt"/>
              </a:rPr>
            </a:br>
            <a:r>
              <a:rPr lang="en-US" sz="2200" b="1" dirty="0" smtClean="0">
                <a:latin typeface="+mn-lt"/>
              </a:rPr>
              <a:t>Solution: </a:t>
            </a:r>
            <a:r>
              <a:rPr lang="en-US" sz="2200" dirty="0" smtClean="0">
                <a:latin typeface="+mn-lt"/>
              </a:rPr>
              <a:t>The </a:t>
            </a:r>
            <a:r>
              <a:rPr lang="en-US" sz="2200" dirty="0" err="1" smtClean="0">
                <a:latin typeface="+mn-lt"/>
              </a:rPr>
              <a:t>dr’s</a:t>
            </a:r>
            <a:r>
              <a:rPr lang="en-US" sz="2200" dirty="0" smtClean="0">
                <a:latin typeface="+mn-lt"/>
              </a:rPr>
              <a:t> of line joining of A(7, -5, 9) &amp; B(5, -3, 8) are</a:t>
            </a:r>
            <a:br>
              <a:rPr lang="en-US" sz="2200" dirty="0" smtClean="0">
                <a:latin typeface="+mn-lt"/>
              </a:rPr>
            </a:br>
            <a:r>
              <a:rPr lang="en-US" sz="2200" dirty="0" smtClean="0">
                <a:latin typeface="+mn-lt"/>
              </a:rPr>
              <a:t>	</a:t>
            </a:r>
            <a:r>
              <a:rPr lang="en-US" sz="2200" dirty="0" smtClean="0">
                <a:latin typeface="+mn-lt"/>
                <a:sym typeface="Symbol"/>
              </a:rPr>
              <a:t> 5 – 7, – 3 + 5, 8 – 9 i.e. –2, 2, –1</a:t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>Now dc’s of line joining of A &amp; B can be obtained as </a:t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/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/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/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b="1" dirty="0" smtClean="0">
                <a:solidFill>
                  <a:srgbClr val="C00000"/>
                </a:solidFill>
                <a:latin typeface="+mn-lt"/>
                <a:sym typeface="Symbol"/>
              </a:rPr>
              <a:t>Example-4: </a:t>
            </a:r>
            <a:r>
              <a:rPr lang="en-US" sz="2200" dirty="0" smtClean="0">
                <a:solidFill>
                  <a:srgbClr val="C00000"/>
                </a:solidFill>
                <a:latin typeface="+mn-lt"/>
                <a:sym typeface="Symbol"/>
              </a:rPr>
              <a:t>Show that the points (1, –2, 3), (2, 3, –4), (0, –7, 10) are collinear. </a:t>
            </a:r>
            <a:r>
              <a:rPr lang="en-US" sz="2200" dirty="0" smtClean="0">
                <a:latin typeface="+mn-lt"/>
                <a:sym typeface="Symbol"/>
              </a:rPr>
              <a:t/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b="1" dirty="0" smtClean="0">
                <a:latin typeface="+mn-lt"/>
                <a:sym typeface="Symbol"/>
              </a:rPr>
              <a:t>Solution: </a:t>
            </a:r>
            <a:r>
              <a:rPr lang="en-US" sz="2200" dirty="0" smtClean="0">
                <a:latin typeface="+mn-lt"/>
                <a:sym typeface="Symbol"/>
              </a:rPr>
              <a:t>The similar problem had been solved by us in class XI using section formula as well as in Vector Algebra. Now we will see how to show using </a:t>
            </a:r>
            <a:r>
              <a:rPr lang="en-US" sz="2200" dirty="0" err="1" smtClean="0">
                <a:latin typeface="+mn-lt"/>
                <a:sym typeface="Symbol"/>
              </a:rPr>
              <a:t>dr’s</a:t>
            </a:r>
            <a:r>
              <a:rPr lang="en-US" sz="2200" dirty="0" smtClean="0">
                <a:latin typeface="+mn-lt"/>
                <a:sym typeface="Symbol"/>
              </a:rPr>
              <a:t> &amp; dc’s. The points A (1, –2, 3), B(2, 3, –4), C(0, –7, 10) will be collinear if </a:t>
            </a:r>
            <a:r>
              <a:rPr lang="en-US" sz="2200" dirty="0" err="1" smtClean="0">
                <a:latin typeface="+mn-lt"/>
                <a:sym typeface="Symbol"/>
              </a:rPr>
              <a:t>dr’s</a:t>
            </a:r>
            <a:r>
              <a:rPr lang="en-US" sz="2200" dirty="0" smtClean="0">
                <a:latin typeface="+mn-lt"/>
                <a:sym typeface="Symbol"/>
              </a:rPr>
              <a:t> of AB will be proportional to the </a:t>
            </a:r>
            <a:r>
              <a:rPr lang="en-US" sz="2200" dirty="0" err="1" smtClean="0">
                <a:latin typeface="+mn-lt"/>
                <a:sym typeface="Symbol"/>
              </a:rPr>
              <a:t>dr’s</a:t>
            </a:r>
            <a:r>
              <a:rPr lang="en-US" sz="2200" dirty="0" smtClean="0">
                <a:latin typeface="+mn-lt"/>
                <a:sym typeface="Symbol"/>
              </a:rPr>
              <a:t> of BC.</a:t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err="1" smtClean="0">
                <a:latin typeface="+mn-lt"/>
                <a:sym typeface="Symbol"/>
              </a:rPr>
              <a:t>dr’s</a:t>
            </a:r>
            <a:r>
              <a:rPr lang="en-US" sz="2200" dirty="0" smtClean="0">
                <a:latin typeface="+mn-lt"/>
                <a:sym typeface="Symbol"/>
              </a:rPr>
              <a:t> of AB 1, 5, – 7 and </a:t>
            </a:r>
            <a:r>
              <a:rPr lang="en-US" sz="2200" dirty="0" err="1" smtClean="0">
                <a:latin typeface="+mn-lt"/>
                <a:sym typeface="Symbol"/>
              </a:rPr>
              <a:t>dr’s</a:t>
            </a:r>
            <a:r>
              <a:rPr lang="en-US" sz="2200" dirty="0" smtClean="0">
                <a:latin typeface="+mn-lt"/>
                <a:sym typeface="Symbol"/>
              </a:rPr>
              <a:t> of BC  – 2, – 10, 14</a:t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>Since </a:t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/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/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>therefore A, B &amp; C are collinear.</a:t>
            </a:r>
            <a:br>
              <a:rPr lang="en-US" sz="2200" dirty="0" smtClean="0">
                <a:latin typeface="+mn-lt"/>
                <a:sym typeface="Symbol"/>
              </a:rPr>
            </a:br>
            <a:r>
              <a:rPr lang="en-US" sz="2200" dirty="0" smtClean="0">
                <a:latin typeface="+mn-lt"/>
                <a:sym typeface="Symbol"/>
              </a:rPr>
              <a:t> </a:t>
            </a:r>
            <a:r>
              <a:rPr lang="en-US" sz="2200" b="1" dirty="0" smtClean="0">
                <a:latin typeface="+mn-lt"/>
              </a:rPr>
              <a:t> </a:t>
            </a:r>
            <a:endParaRPr lang="en-US" sz="2200" b="1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1538" y="2000240"/>
          <a:ext cx="6643734" cy="696916"/>
        </p:xfrm>
        <a:graphic>
          <a:graphicData uri="http://schemas.openxmlformats.org/presentationml/2006/ole">
            <p:oleObj spid="_x0000_s4098" name="Equation" r:id="rId3" imgW="299700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00298" y="5214950"/>
          <a:ext cx="2500330" cy="785818"/>
        </p:xfrm>
        <a:graphic>
          <a:graphicData uri="http://schemas.openxmlformats.org/presentationml/2006/ole">
            <p:oleObj spid="_x0000_s4099" name="Equation" r:id="rId4" imgW="1041120" imgH="3934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400" b="1" u="sng" dirty="0" smtClean="0">
                <a:solidFill>
                  <a:schemeClr val="bg2">
                    <a:lumMod val="25000"/>
                  </a:schemeClr>
                </a:solidFill>
              </a:rPr>
              <a:t>Equation of line in space</a:t>
            </a:r>
            <a:endParaRPr lang="en-US" sz="3400" b="1" u="sng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158" y="928670"/>
            <a:ext cx="4500594" cy="5197493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en-US" sz="2400" b="1" dirty="0" smtClean="0"/>
              <a:t>Equation of a line passes </a:t>
            </a:r>
          </a:p>
          <a:p>
            <a:pPr marL="457200" indent="-457200" algn="just">
              <a:spcBef>
                <a:spcPts val="0"/>
              </a:spcBef>
              <a:buNone/>
            </a:pPr>
            <a:r>
              <a:rPr lang="en-US" sz="2400" b="1" dirty="0" smtClean="0"/>
              <a:t>through a point and parallel to </a:t>
            </a:r>
          </a:p>
          <a:p>
            <a:pPr marL="457200" indent="-457200" algn="just">
              <a:spcBef>
                <a:spcPts val="0"/>
              </a:spcBef>
              <a:buNone/>
            </a:pPr>
            <a:r>
              <a:rPr lang="en-US" sz="2400" b="1" dirty="0" smtClean="0"/>
              <a:t>given vector: </a:t>
            </a:r>
          </a:p>
          <a:p>
            <a:pPr marL="457200" indent="-457200" algn="just">
              <a:spcBef>
                <a:spcPts val="0"/>
              </a:spcBef>
              <a:buNone/>
            </a:pPr>
            <a:endParaRPr lang="en-US" sz="2400" b="1" dirty="0" smtClean="0"/>
          </a:p>
        </p:txBody>
      </p:sp>
      <p:pic>
        <p:nvPicPr>
          <p:cNvPr id="6" name="Content Placeholder 5" descr="L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1000108"/>
            <a:ext cx="4143404" cy="5143536"/>
          </a:xfr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8596" y="2143116"/>
          <a:ext cx="6858000" cy="3868737"/>
        </p:xfrm>
        <a:graphic>
          <a:graphicData uri="http://schemas.openxmlformats.org/presentationml/2006/ole">
            <p:oleObj spid="_x0000_s5122" name="Document" r:id="rId4" imgW="6858512" imgH="4272273" progId="Word.Document.12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1000" y="381000"/>
          <a:ext cx="8259762" cy="7386638"/>
        </p:xfrm>
        <a:graphic>
          <a:graphicData uri="http://schemas.openxmlformats.org/presentationml/2006/ole">
            <p:oleObj spid="_x0000_s6146" name="Document" r:id="rId3" imgW="7073694" imgH="6330663" progId="Word.Document.12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Note- 2: </a:t>
            </a:r>
            <a:r>
              <a:rPr lang="en-US" sz="2400" dirty="0" smtClean="0">
                <a:latin typeface="+mn-lt"/>
              </a:rPr>
              <a:t>If the line is not passing through origin then a line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passes through origin can be drawn which is parallel to the given 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line then the direction cosines of both the lines will be 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proportional.  </a:t>
            </a:r>
            <a:br>
              <a:rPr lang="en-US" sz="2400" dirty="0" smtClean="0">
                <a:latin typeface="+mn-lt"/>
              </a:rPr>
            </a:br>
            <a:r>
              <a:rPr lang="en-US" sz="2400" b="1" dirty="0" smtClean="0">
                <a:latin typeface="+mn-lt"/>
              </a:rPr>
              <a:t>Note- 3: </a:t>
            </a:r>
            <a:r>
              <a:rPr lang="en-US" sz="2400" dirty="0" smtClean="0">
                <a:latin typeface="+mn-lt"/>
              </a:rPr>
              <a:t>Three numbers which are proportional to the direction 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cosines of a line are said to be </a:t>
            </a:r>
            <a:r>
              <a:rPr lang="en-US" sz="2400" b="1" u="sng" dirty="0" smtClean="0">
                <a:latin typeface="+mn-lt"/>
              </a:rPr>
              <a:t>direction ratios</a:t>
            </a:r>
            <a:r>
              <a:rPr lang="en-US" sz="2400" dirty="0" smtClean="0">
                <a:latin typeface="+mn-lt"/>
              </a:rPr>
              <a:t> of the line. If l, m 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and n are dc’s of a line then its </a:t>
            </a:r>
            <a:r>
              <a:rPr lang="en-US" sz="2400" dirty="0" err="1" smtClean="0">
                <a:latin typeface="+mn-lt"/>
              </a:rPr>
              <a:t>dr’s</a:t>
            </a:r>
            <a:r>
              <a:rPr lang="en-US" sz="2400" dirty="0" smtClean="0">
                <a:latin typeface="+mn-lt"/>
              </a:rPr>
              <a:t> will be as a =</a:t>
            </a:r>
            <a:r>
              <a:rPr lang="en-US" sz="2400" dirty="0" smtClean="0">
                <a:latin typeface="+mn-lt"/>
                <a:sym typeface="Symbol"/>
              </a:rPr>
              <a:t>l, b = m and c </a:t>
            </a:r>
            <a:br>
              <a:rPr lang="en-US" sz="2400" dirty="0" smtClean="0">
                <a:latin typeface="+mn-lt"/>
                <a:sym typeface="Symbol"/>
              </a:rPr>
            </a:br>
            <a:r>
              <a:rPr lang="en-US" sz="2400" dirty="0" smtClean="0">
                <a:latin typeface="+mn-lt"/>
                <a:sym typeface="Symbol"/>
              </a:rPr>
              <a:t>= n where  R-{0}.</a:t>
            </a:r>
            <a:br>
              <a:rPr lang="en-US" sz="2400" dirty="0" smtClean="0">
                <a:latin typeface="+mn-lt"/>
                <a:sym typeface="Symbol"/>
              </a:rPr>
            </a:br>
            <a:endParaRPr lang="en-US" sz="2400" baseline="30000" dirty="0">
              <a:latin typeface="+mn-lt"/>
            </a:endParaRPr>
          </a:p>
        </p:txBody>
      </p:sp>
      <p:graphicFrame>
        <p:nvGraphicFramePr>
          <p:cNvPr id="307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642910" y="3214686"/>
          <a:ext cx="8001056" cy="3357586"/>
        </p:xfrm>
        <a:graphic>
          <a:graphicData uri="http://schemas.openxmlformats.org/presentationml/2006/ole">
            <p:oleObj spid="_x0000_s2050" name="Equation" r:id="rId3" imgW="3898800" imgH="1777680" progId="Equation.3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158" y="428604"/>
            <a:ext cx="4500594" cy="5929354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0"/>
              </a:spcBef>
              <a:buNone/>
            </a:pPr>
            <a:r>
              <a:rPr lang="en-US" sz="2400" b="1" dirty="0" smtClean="0"/>
              <a:t>2. Equation of a line passes </a:t>
            </a:r>
          </a:p>
          <a:p>
            <a:pPr marL="457200" indent="-457200" algn="just">
              <a:spcBef>
                <a:spcPts val="0"/>
              </a:spcBef>
              <a:buNone/>
            </a:pPr>
            <a:r>
              <a:rPr lang="en-US" sz="2400" b="1" dirty="0" smtClean="0"/>
              <a:t>Through two given points: </a:t>
            </a:r>
          </a:p>
          <a:p>
            <a:pPr marL="457200" indent="-457200" algn="just">
              <a:spcBef>
                <a:spcPts val="0"/>
              </a:spcBef>
              <a:buNone/>
            </a:pPr>
            <a:endParaRPr lang="en-US" sz="2400" b="1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8596" y="1785926"/>
          <a:ext cx="6796087" cy="4662488"/>
        </p:xfrm>
        <a:graphic>
          <a:graphicData uri="http://schemas.openxmlformats.org/presentationml/2006/ole">
            <p:oleObj spid="_x0000_s7170" name="Document" r:id="rId4" imgW="6858512" imgH="4713289" progId="Word.Document.12">
              <p:embed/>
            </p:oleObj>
          </a:graphicData>
        </a:graphic>
      </p:graphicFrame>
      <p:pic>
        <p:nvPicPr>
          <p:cNvPr id="8" name="Content Placeholder 7" descr="L2.jpg"/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4572000" y="571480"/>
            <a:ext cx="4214842" cy="5786478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3ACF-BE6C-4C5C-875D-406AB91A62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365</Words>
  <Application>Microsoft Office PowerPoint</Application>
  <PresentationFormat>On-screen Show (4:3)</PresentationFormat>
  <Paragraphs>61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Document</vt:lpstr>
      <vt:lpstr>CH – 12  THREE DIMENSIONAL GEOMETRY</vt:lpstr>
      <vt:lpstr>Direction Cosines and Direction Ratios</vt:lpstr>
      <vt:lpstr>ii) The cosine of these directed angles, cos, cos, and cos are termed as direction cosines of the line with general notation l, m and n respectively. These can be obtained using above figure as follows-</vt:lpstr>
      <vt:lpstr>  Note-4: The dr’s of a line segment with end points at P(x1, y1, z1) and Q(x2, y2, z2) are x2 – x1, y2 – y1, z2 – z1 or x1 – x2, y1 – y2, z1 – z2 after getting dr’s of line segment as a, b, c we can find dc’s l, m, n.    </vt:lpstr>
      <vt:lpstr> Example-3: Find the direction cosines of the line joining of the points (7, -5, 9) &amp; (5, -3, 8). Solution: The dr’s of line joining of A(7, -5, 9) &amp; B(5, -3, 8) are   5 – 7, – 3 + 5, 8 – 9 i.e. –2, 2, –1 Now dc’s of line joining of A &amp; B can be obtained as     Example-4: Show that the points (1, –2, 3), (2, 3, –4), (0, –7, 10) are collinear.  Solution: The similar problem had been solved by us in class XI using section formula as well as in Vector Algebra. Now we will see how to show using dr’s &amp; dc’s. The points A (1, –2, 3), B(2, 3, –4), C(0, –7, 10) will be collinear if dr’s of AB will be proportional to the dr’s of BC. dr’s of AB 1, 5, – 7 and dr’s of BC  – 2, – 10, 14 Since    therefore A, B &amp; C are collinear.   </vt:lpstr>
      <vt:lpstr>Equation of line in space</vt:lpstr>
      <vt:lpstr>Slide 7</vt:lpstr>
      <vt:lpstr>Note- 2: If the line is not passing through origin then a line passes through origin can be drawn which is parallel to the given  line then the direction cosines of both the lines will be  proportional.   Note- 3: Three numbers which are proportional to the direction  cosines of a line are said to be direction ratios of the line. If l, m  and n are dc’s of a line then its dr’s will be as a =l, b = m and c  = n where  R-{0}. </vt:lpstr>
      <vt:lpstr>Slide 9</vt:lpstr>
      <vt:lpstr>Slide 10</vt:lpstr>
      <vt:lpstr>Slide 11</vt:lpstr>
      <vt:lpstr>Slide 12</vt:lpstr>
      <vt:lpstr>IMPORTANT NOTE</vt:lpstr>
      <vt:lpstr>Planes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– 12  THREE DIMENSIONAL GEOMETRY</dc:title>
  <dc:creator>D P Singh</dc:creator>
  <cp:lastModifiedBy>D P Singh</cp:lastModifiedBy>
  <cp:revision>22</cp:revision>
  <dcterms:created xsi:type="dcterms:W3CDTF">2006-08-16T00:00:00Z</dcterms:created>
  <dcterms:modified xsi:type="dcterms:W3CDTF">2020-10-25T02:07:41Z</dcterms:modified>
</cp:coreProperties>
</file>